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Applications!!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Regret vs. Reward (opportunity cost)</a:t>
            </a:r>
          </a:p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" name="Shape 26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8.png"/><Relationship Id="rId4" Type="http://schemas.openxmlformats.org/officeDocument/2006/relationships/image" Target="../media/image01.png"/><Relationship Id="rId5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Relationship Id="rId4" Type="http://schemas.openxmlformats.org/officeDocument/2006/relationships/image" Target="../media/image0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Relationship Id="rId4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2.png"/><Relationship Id="rId4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1524000" y="-90265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Multi-Armed Bandit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1636541" y="52022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Sanjay Hariharan, Sunith Suresh, Lin Xiao, Ilan Man</a:t>
            </a:r>
          </a:p>
        </p:txBody>
      </p:sp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1158" y="1635466"/>
            <a:ext cx="3784600" cy="313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sequence of n independent fair coin flips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sequence of n independent fair coin flips</a:t>
            </a:r>
          </a:p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let X be the number of heads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sequence of n independent fair coin flips</a:t>
            </a:r>
          </a:p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let X be the number of heads</a:t>
            </a:r>
          </a:p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probability of having no more than n/4 heads 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sequence of n independent fair coin flips</a:t>
            </a:r>
          </a:p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let X be the number of heads</a:t>
            </a:r>
          </a:p>
          <a:p>
            <a:pPr indent="-457200" lvl="0" marL="457200" rtl="0">
              <a:spcBef>
                <a:spcPts val="0"/>
              </a:spcBef>
              <a:buSzPct val="100000"/>
            </a:pPr>
            <a:r>
              <a:rPr lang="en-US" sz="3600"/>
              <a:t>probability of having no more than n/4 heads 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182" name="Shape 182"/>
          <p:cNvSpPr/>
          <p:nvPr/>
        </p:nvSpPr>
        <p:spPr>
          <a:xfrm>
            <a:off x="931325" y="2724898"/>
            <a:ext cx="9708606" cy="4007556"/>
          </a:xfrm>
          <a:prstGeom prst="irregularSeal1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flips to bound deviation from expected value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600"/>
              <a:t>Markov Inequality - use the mean of X</a:t>
            </a:r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P(X &gt; a) &lt;= E(x)/a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600"/>
              <a:t>Chebyshev Inequality - use the variance of X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4800"/>
              <a:t>P(|X − E(X) | ≥ a ) &lt;= Var(X)/a^2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sz="3600"/>
              <a:t>Chebyshev Inequality - use the variance of X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P(|X − n/2 | ≥ n/4 ) </a:t>
            </a:r>
          </a:p>
          <a:p>
            <a:pPr indent="457200" lvl="0" marL="1828800" rtl="0">
              <a:spcBef>
                <a:spcPts val="0"/>
              </a:spcBef>
              <a:buNone/>
            </a:pPr>
            <a:r>
              <a:rPr lang="en-US" sz="4800"/>
              <a:t>                 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sz="3600"/>
              <a:t>Chebyshev Inequality - use the variance of X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P(|X − n/2 | ≥ n/4 ) </a:t>
            </a:r>
          </a:p>
          <a:p>
            <a:pPr indent="457200" lvl="0" marL="1828800" rtl="0">
              <a:spcBef>
                <a:spcPts val="0"/>
              </a:spcBef>
              <a:buNone/>
            </a:pPr>
            <a:r>
              <a:rPr lang="en-US" sz="4800"/>
              <a:t>                  &lt;= Var(X)/ [(n/4)^2]</a:t>
            </a:r>
          </a:p>
          <a:p>
            <a:pPr indent="0" lvl="0" marL="2743200" rtl="0">
              <a:spcBef>
                <a:spcPts val="0"/>
              </a:spcBef>
              <a:buNone/>
            </a:pPr>
            <a:r>
              <a:rPr lang="en-US" sz="4800"/>
              <a:t>               &lt;= 4/n</a:t>
            </a:r>
          </a:p>
          <a:p>
            <a:pPr indent="0" lvl="0" marL="274320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1000"/>
              </a:spcBef>
              <a:buNone/>
            </a:pPr>
            <a:r>
              <a:rPr lang="en-US" sz="3600"/>
              <a:t>Chernoff bounds - assume X’s are independent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P(|X − mu | ≥ a*mu) </a:t>
            </a:r>
          </a:p>
          <a:p>
            <a:pPr indent="457200" lvl="0" marL="1828800" rtl="0">
              <a:spcBef>
                <a:spcPts val="0"/>
              </a:spcBef>
              <a:buNone/>
            </a:pPr>
            <a:r>
              <a:rPr lang="en-US" sz="4800"/>
              <a:t>                  &lt;= 2e^(-mu*a^2/3) </a:t>
            </a:r>
          </a:p>
          <a:p>
            <a:pPr indent="0" lvl="0" marL="274320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1000"/>
              </a:spcBef>
              <a:buNone/>
            </a:pPr>
            <a:r>
              <a:rPr lang="en-US" sz="3600"/>
              <a:t>Chernoff bounds - assume X’s are independent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P(|X − n/2 | ≥ n/4 ) </a:t>
            </a:r>
          </a:p>
          <a:p>
            <a:pPr indent="457200" lvl="0" marL="1828800" rtl="0">
              <a:spcBef>
                <a:spcPts val="0"/>
              </a:spcBef>
              <a:buNone/>
            </a:pPr>
            <a:r>
              <a:rPr lang="en-US" sz="4800"/>
              <a:t>                  &lt;= 2e^(-n/24) </a:t>
            </a:r>
          </a:p>
          <a:p>
            <a:pPr indent="0" lvl="0" marL="274320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Exploration vs. Exploitation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Exploitation: Capitalizing on information available so far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Exploration: Acquiring New Information</a:t>
            </a: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“Bandit problems embody in essential form a conflict evident in all human human action: information verses immediate payoff.”</a:t>
            </a: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1241" y="3502803"/>
            <a:ext cx="3888586" cy="2927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62952" y="3430171"/>
            <a:ext cx="3999832" cy="2999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Concentration bounds</a:t>
            </a:r>
          </a:p>
          <a:p>
            <a:pPr lvl="0" rtl="0">
              <a:spcBef>
                <a:spcPts val="1000"/>
              </a:spcBef>
              <a:buNone/>
            </a:pPr>
            <a:r>
              <a:rPr lang="en-US" sz="3600"/>
              <a:t>Chernoff bounds - assume X’s are independent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4800"/>
              <a:t>P(|X − n/2 | ≥ n/4 ) </a:t>
            </a:r>
          </a:p>
          <a:p>
            <a:pPr indent="457200" lvl="0" marL="1828800" rtl="0">
              <a:spcBef>
                <a:spcPts val="0"/>
              </a:spcBef>
              <a:buNone/>
            </a:pPr>
            <a:r>
              <a:rPr lang="en-US" sz="4800"/>
              <a:t>                  &lt;= 2e^(-n/24) </a:t>
            </a:r>
          </a:p>
          <a:p>
            <a:pPr indent="0" lvl="0" marL="274320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232" name="Shape 232"/>
          <p:cNvSpPr/>
          <p:nvPr/>
        </p:nvSpPr>
        <p:spPr>
          <a:xfrm>
            <a:off x="1058500" y="777550"/>
            <a:ext cx="9863694" cy="5842044"/>
          </a:xfrm>
          <a:prstGeom prst="irregularSeal1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800">
                <a:latin typeface="Calibri"/>
                <a:ea typeface="Calibri"/>
                <a:cs typeface="Calibri"/>
                <a:sym typeface="Calibri"/>
              </a:rPr>
              <a:t>EXPONENTIALLY SMALLER PROBABILITY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 (UCB)</a:t>
            </a:r>
          </a:p>
        </p:txBody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42" r="0" t="-2240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239" name="Shape 2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84725" y="2601310"/>
            <a:ext cx="2576350" cy="3333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 (UCB)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246" name="Shape 2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5943" y="2867569"/>
            <a:ext cx="3501600" cy="19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Shape 2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84725" y="2601310"/>
            <a:ext cx="2576400" cy="33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/>
          <p:nvPr/>
        </p:nvSpPr>
        <p:spPr>
          <a:xfrm rot="10800000">
            <a:off x="4098100" y="2944000"/>
            <a:ext cx="3146700" cy="188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 (UCB)</a:t>
            </a:r>
          </a:p>
        </p:txBody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255" name="Shape 2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5943" y="2867569"/>
            <a:ext cx="3501600" cy="19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Shape 2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84725" y="2601310"/>
            <a:ext cx="2576400" cy="33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 (UCB)</a:t>
            </a:r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263" name="Shape 2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5943" y="2867569"/>
            <a:ext cx="3501600" cy="19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84725" y="2601310"/>
            <a:ext cx="2576400" cy="33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/>
          <p:nvPr/>
        </p:nvSpPr>
        <p:spPr>
          <a:xfrm rot="-1055450">
            <a:off x="6296282" y="2751151"/>
            <a:ext cx="2775484" cy="80409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/>
              <a:t>initially ln(t) &gt; n_i...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 (UCB)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272" name="Shape 2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5943" y="2867569"/>
            <a:ext cx="3501600" cy="19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84725" y="2601310"/>
            <a:ext cx="2576400" cy="33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/>
          <p:nvPr/>
        </p:nvSpPr>
        <p:spPr>
          <a:xfrm rot="319104">
            <a:off x="6083334" y="4181291"/>
            <a:ext cx="3200980" cy="104036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/>
              <a:t>...but soon n_i &gt; ln(t)</a:t>
            </a:r>
          </a:p>
        </p:txBody>
      </p:sp>
      <p:sp>
        <p:nvSpPr>
          <p:cNvPr id="275" name="Shape 275"/>
          <p:cNvSpPr/>
          <p:nvPr/>
        </p:nvSpPr>
        <p:spPr>
          <a:xfrm rot="-1055450">
            <a:off x="6296282" y="2751151"/>
            <a:ext cx="2775484" cy="80409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/>
              <a:t>initially ln(t) &gt; n_i...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0933" y="469789"/>
            <a:ext cx="9903398" cy="5972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Gaussian Processes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Useful in continuous case!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Probability of Improvement (PI)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2151" y="2786555"/>
            <a:ext cx="5241986" cy="3882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 Fit Over Time</a:t>
            </a:r>
          </a:p>
        </p:txBody>
      </p:sp>
      <p:pic>
        <p:nvPicPr>
          <p:cNvPr id="293" name="Shape 29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4661" y="1825625"/>
            <a:ext cx="8702676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 References</a:t>
            </a: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List of Algorithms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Dynamic Programming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Thompson Sampling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𝜺-Greedy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 Confidence Bounds (UCB)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AdBandit (pure exploitation)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Gaussian Processes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Many More!</a:t>
            </a:r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7349" y="1825625"/>
            <a:ext cx="3912041" cy="3572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Bernoulli Bandit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42" r="0" t="-2240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8881563" y="1027905"/>
            <a:ext cx="1716259" cy="26468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6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😎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8881563" y="3530085"/>
            <a:ext cx="422031" cy="26468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😭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Dynamic Programming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802" y="2434615"/>
            <a:ext cx="10886394" cy="381381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idx="1" type="body"/>
          </p:nvPr>
        </p:nvSpPr>
        <p:spPr>
          <a:xfrm>
            <a:off x="838200" y="1897096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Backwards Algorithm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𝜺-Greedy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838200" y="1690688"/>
            <a:ext cx="7312572" cy="4351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499" r="0" t="-2240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4341" y="4428576"/>
            <a:ext cx="8032309" cy="1404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50771" y="225515"/>
            <a:ext cx="3644461" cy="29303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Thompson Sampling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94775" y="3243373"/>
            <a:ext cx="7905900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/>
          <p:nvPr/>
        </p:nvSpPr>
        <p:spPr>
          <a:xfrm>
            <a:off x="4745650" y="3494075"/>
            <a:ext cx="4878300" cy="293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Thompson Sampling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94775" y="3243373"/>
            <a:ext cx="7905900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7168600" y="3479975"/>
            <a:ext cx="2667000" cy="293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7081275" y="2780075"/>
            <a:ext cx="2667000" cy="1325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Thompson Sampling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039" r="0" t="-2239"/>
            </a:stretch>
          </a:blip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94775" y="3243373"/>
            <a:ext cx="79059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